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7002"/>
    <p:restoredTop sz="96327"/>
  </p:normalViewPr>
  <p:slideViewPr>
    <p:cSldViewPr snapToGrid="0" snapToObjects="1">
      <p:cViewPr>
        <p:scale>
          <a:sx n="141" d="100"/>
          <a:sy n="141" d="100"/>
        </p:scale>
        <p:origin x="384" y="26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12/16/20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12/16/20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12/16/20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12/16/20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12/16/20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12/16/20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12/16/20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12/16/20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衡量結果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60386" y="1444736"/>
            <a:ext cx="6532558" cy="369332"/>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衡量產品</a:t>
            </a:r>
            <a:r>
              <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Total expenses and costs for the product(s)/system(s) being measured, 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某種形式的情緒分析有助於衡量員工的敬業度、活力和熱情。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Some form of sentiment analysis to help 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Some form of sentiment analysis to help 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8" y="2522579"/>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按功能對使用方式進行衡量，</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Measurement of usage, by feature, to help infer the degree to which customers find the product useful and whether actual usage meets expectations on 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830997"/>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687673" y="1444736"/>
            <a:ext cx="3877985" cy="923330"/>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relative percentage of the market not controlled by the product; the potential market share that the product 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difference between a customer or user’s 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表示客戶希望獲得的體驗的衡量。</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A measure that indicates 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077218"/>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Desired Customer 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49130" y="2103863"/>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646331"/>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對於頻繁或連續發佈的團隊，此度量已被實際的發佈度量所取代。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number of integrated and tested builds per time period. For a team that is releasing frequently or continuously, 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number of releases per time period, </a:t>
            </a:r>
          </a:p>
          <a:p>
            <a:pPr algn="ctr"/>
            <a:r>
              <a:rPr lang="en-GB" dirty="0">
                <a:solidFill>
                  <a:schemeClr val="bg1">
                    <a:lumMod val="50000"/>
                  </a:schemeClr>
                </a:solidFill>
                <a:latin typeface="Ubuntu" panose="020B0504030602030204" pitchFamily="34" charset="0"/>
              </a:rPr>
              <a:t>e.g. continuously, daily, weekly, monthly, quarterly, etc. This helps reflect the time needed to satisfy the customer 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38812" y="3772388"/>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530484" y="2344162"/>
            <a:ext cx="2443298" cy="246221"/>
          </a:xfrm>
          <a:prstGeom prst="rect">
            <a:avLst/>
          </a:prstGeom>
          <a:noFill/>
        </p:spPr>
        <p:txBody>
          <a:bodyPr wrap="none" rtlCol="0">
            <a:spAutoFit/>
          </a:bodyPr>
          <a:lstStyle/>
          <a:p>
            <a:pPr algn="ctr"/>
            <a:r>
              <a:rPr lang="zh-TW" altLang="en-GB"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5" y="1444736"/>
            <a:ext cx="6417141" cy="923330"/>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477328"/>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average amount of time it takes from when an error is detected and when it is fixed. 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41424" y="1444736"/>
            <a:ext cx="4570482" cy="646331"/>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這項度量有助於反映組織接觸客戶的能力。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從提出想法或形成假設到客戶從該想法中受益的時間。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此衡量可能會根據客戶和產品而有所不同。</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number of times that the organization deployed (released) 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879759" y="1444736"/>
            <a:ext cx="5493812" cy="646331"/>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average amount of time from when an impediment is raised until when it is resolved. 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81143" y="3196505"/>
            <a:ext cx="5926515"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轉換方向的時間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2884065"/>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1200329"/>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真實業務敏捷性的一種衡量，表示組織從收到反饋或新資訊到響應該反饋之間所經過的時長；例如，從發現競爭對手提供了新的市場制勝功能到組織以匹配或超越其新功能的方式做出回應（可衡量地改善客戶體驗）之間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544938"/>
            <a:ext cx="6556053" cy="1384995"/>
          </a:xfrm>
          <a:prstGeom prst="rect">
            <a:avLst/>
          </a:prstGeom>
          <a:noFill/>
        </p:spPr>
        <p:txBody>
          <a:bodyPr wrap="square" rtlCol="0">
            <a:spAutoFit/>
          </a:bodyPr>
          <a:lstStyle/>
          <a:p>
            <a:pPr algn="ctr"/>
            <a:r>
              <a:rPr lang="en-GB" sz="1400" dirty="0">
                <a:solidFill>
                  <a:schemeClr val="bg1">
                    <a:lumMod val="50000"/>
                  </a:schemeClr>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45751" y="3772388"/>
            <a:ext cx="54681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上市時間</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2377398" y="2344162"/>
            <a:ext cx="2749471"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
        <p:nvSpPr>
          <p:cNvPr id="3" name="Rectangle 2">
            <a:extLst>
              <a:ext uri="{FF2B5EF4-FFF2-40B4-BE49-F238E27FC236}">
                <a16:creationId xmlns:a16="http://schemas.microsoft.com/office/drawing/2014/main" id="{ADAC2012-93B8-D946-B88B-11337F158D34}"/>
              </a:ext>
            </a:extLst>
          </p:cNvPr>
          <p:cNvSpPr/>
          <p:nvPr/>
        </p:nvSpPr>
        <p:spPr>
          <a:xfrm>
            <a:off x="591680" y="1427097"/>
            <a:ext cx="1441420" cy="523220"/>
          </a:xfrm>
          <a:prstGeom prst="rect">
            <a:avLst/>
          </a:prstGeom>
        </p:spPr>
        <p:txBody>
          <a:bodyPr wrap="none">
            <a:spAutoFit/>
          </a:bodyPr>
          <a:lstStyle/>
          <a:p>
            <a:r>
              <a:rPr lang="en-US" altLang="zh-TW" sz="2800" b="1" dirty="0">
                <a:latin typeface="Noto Sans Mono CJK TC Bold" panose="020B0500000000000000" pitchFamily="34" charset="-128"/>
                <a:ea typeface="Noto Sans Mono CJK TC Bold" panose="020B0500000000000000" pitchFamily="34" charset="-128"/>
              </a:rPr>
              <a:t>(</a:t>
            </a:r>
            <a:r>
              <a:rPr lang="zh-TW" altLang="en-US" sz="2800" b="1" dirty="0">
                <a:latin typeface="Noto Sans Mono CJK TC Bold" panose="020B0500000000000000" pitchFamily="34" charset="-128"/>
                <a:ea typeface="Noto Sans Mono CJK TC Bold" panose="020B0500000000000000" pitchFamily="34" charset="-128"/>
              </a:rPr>
              <a:t>產品</a:t>
            </a:r>
            <a:r>
              <a:rPr lang="en-US" altLang="zh-TW" sz="2800" b="1" dirty="0">
                <a:latin typeface="Noto Sans Mono CJK TC Bold" panose="020B0500000000000000" pitchFamily="34" charset="-128"/>
                <a:ea typeface="Noto Sans Mono CJK TC Bold" panose="020B0500000000000000" pitchFamily="34" charset="-128"/>
              </a:rPr>
              <a:t>) </a:t>
            </a:r>
            <a:endParaRPr lang="en-US" sz="2800" dirty="0"/>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percentage of effort or cost spent on new product capabilities, divided by total product effort or cost. </a:t>
            </a:r>
          </a:p>
          <a:p>
            <a:pPr algn="ctr"/>
            <a:r>
              <a:rPr lang="en-GB" dirty="0">
                <a:solidFill>
                  <a:schemeClr val="bg1">
                    <a:lumMod val="50000"/>
                  </a:schemeClr>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923330"/>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自上次衡量以來，對缺陷變化進行的衡量。</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Measurement of change in defects since last measurement. A defect is anything that reduces the value of the product to a customer, user, or to the organization itself. 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percentage of time teams spend 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64343" y="1444736"/>
            <a:ext cx="5724644" cy="646331"/>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1846" y="1444736"/>
            <a:ext cx="7109639" cy="646331"/>
          </a:xfrm>
          <a:prstGeom prst="rect">
            <a:avLst/>
          </a:prstGeom>
          <a:noFill/>
        </p:spPr>
        <p:txBody>
          <a:bodyPr wrap="non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50000"/>
                  </a:schemeClr>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number of different versions (or variants)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3335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50000"/>
                  </a:schemeClr>
                </a:solidFill>
                <a:latin typeface="Noto Sans Mono CJK TC Regular" panose="020B0500000000000000" pitchFamily="34" charset="-128"/>
                <a:ea typeface="Noto Sans Mono CJK TC Regular" panose="020B0500000000000000" pitchFamily="34" charset="-128"/>
              </a:rPr>
              <a:t>已發佈的產品更改導致服務品質下降並需要修復的百分比（例如，熱修復補丁、消減、補丁）。</a:t>
            </a:r>
            <a:endParaRPr lang="en-US" altLang="zh-TW" dirty="0">
              <a:solidFill>
                <a:schemeClr val="bg1">
                  <a:lumMod val="50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percentage of released product changes that result in degraded service and require remediation (e.g.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627256" y="4015278"/>
            <a:ext cx="4305153"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創新能力</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992679" y="2344162"/>
            <a:ext cx="3518912"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不要衡量產出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衡量結果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175168" y="1078775"/>
            <a:ext cx="7054790" cy="2696820"/>
            <a:chOff x="175168" y="1078775"/>
            <a:chExt cx="7054790"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175168" y="2944598"/>
              <a:ext cx="6900243"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329713" y="236360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329715" y="1780670"/>
              <a:ext cx="6900243"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grpSp>
        <p:nvGrpSpPr>
          <p:cNvPr id="18" name="Group 17">
            <a:extLst>
              <a:ext uri="{FF2B5EF4-FFF2-40B4-BE49-F238E27FC236}">
                <a16:creationId xmlns:a16="http://schemas.microsoft.com/office/drawing/2014/main" id="{126D44AB-4C67-E24F-958D-108EF2968E75}"/>
              </a:ext>
            </a:extLst>
          </p:cNvPr>
          <p:cNvGrpSpPr/>
          <p:nvPr/>
        </p:nvGrpSpPr>
        <p:grpSpPr>
          <a:xfrm>
            <a:off x="2535641" y="709952"/>
            <a:ext cx="2413977" cy="3973103"/>
            <a:chOff x="2698415" y="205452"/>
            <a:chExt cx="2413977" cy="3973103"/>
          </a:xfrm>
        </p:grpSpPr>
        <p:pic>
          <p:nvPicPr>
            <p:cNvPr id="19" name="Picture 18">
              <a:extLst>
                <a:ext uri="{FF2B5EF4-FFF2-40B4-BE49-F238E27FC236}">
                  <a16:creationId xmlns:a16="http://schemas.microsoft.com/office/drawing/2014/main" id="{791AD3B6-45F9-3C49-8DD6-BB156D6A3005}"/>
                </a:ext>
              </a:extLst>
            </p:cNvPr>
            <p:cNvPicPr>
              <a:picLocks noChangeAspect="1"/>
            </p:cNvPicPr>
            <p:nvPr/>
          </p:nvPicPr>
          <p:blipFill rotWithShape="1">
            <a:blip r:embed="rId3"/>
            <a:srcRect l="-168" r="1"/>
            <a:stretch/>
          </p:blipFill>
          <p:spPr>
            <a:xfrm>
              <a:off x="2698415" y="205452"/>
              <a:ext cx="2413977" cy="2307055"/>
            </a:xfrm>
            <a:prstGeom prst="rect">
              <a:avLst/>
            </a:prstGeom>
          </p:spPr>
        </p:pic>
        <p:pic>
          <p:nvPicPr>
            <p:cNvPr id="20" name="Picture 19">
              <a:extLst>
                <a:ext uri="{FF2B5EF4-FFF2-40B4-BE49-F238E27FC236}">
                  <a16:creationId xmlns:a16="http://schemas.microsoft.com/office/drawing/2014/main" id="{87CC524E-5197-574D-A0D2-F7750DEE439C}"/>
                </a:ext>
              </a:extLst>
            </p:cNvPr>
            <p:cNvPicPr>
              <a:picLocks noChangeAspect="1"/>
            </p:cNvPicPr>
            <p:nvPr/>
          </p:nvPicPr>
          <p:blipFill>
            <a:blip r:embed="rId4"/>
            <a:stretch>
              <a:fillRect/>
            </a:stretch>
          </p:blipFill>
          <p:spPr>
            <a:xfrm>
              <a:off x="2712923" y="2518622"/>
              <a:ext cx="2396294" cy="1659933"/>
            </a:xfrm>
            <a:prstGeom prst="rect">
              <a:avLst/>
            </a:prstGeom>
          </p:spPr>
        </p:pic>
      </p:grpSp>
      <p:pic>
        <p:nvPicPr>
          <p:cNvPr id="21" name="Picture 20">
            <a:extLst>
              <a:ext uri="{FF2B5EF4-FFF2-40B4-BE49-F238E27FC236}">
                <a16:creationId xmlns:a16="http://schemas.microsoft.com/office/drawing/2014/main" id="{71E6F22A-1376-1C46-BB1D-A14455E33EA2}"/>
              </a:ext>
            </a:extLst>
          </p:cNvPr>
          <p:cNvPicPr>
            <a:picLocks noChangeAspect="1"/>
          </p:cNvPicPr>
          <p:nvPr/>
        </p:nvPicPr>
        <p:blipFill>
          <a:blip r:embed="rId5"/>
          <a:stretch>
            <a:fillRect/>
          </a:stretch>
        </p:blipFill>
        <p:spPr>
          <a:xfrm>
            <a:off x="4971217" y="709952"/>
            <a:ext cx="2534618" cy="1486714"/>
          </a:xfrm>
          <a:prstGeom prst="rect">
            <a:avLst/>
          </a:prstGeom>
        </p:spPr>
      </p:pic>
      <p:grpSp>
        <p:nvGrpSpPr>
          <p:cNvPr id="22" name="Group 21">
            <a:extLst>
              <a:ext uri="{FF2B5EF4-FFF2-40B4-BE49-F238E27FC236}">
                <a16:creationId xmlns:a16="http://schemas.microsoft.com/office/drawing/2014/main" id="{0C05B910-B920-8445-AFD4-D6501F7AC516}"/>
              </a:ext>
            </a:extLst>
          </p:cNvPr>
          <p:cNvGrpSpPr/>
          <p:nvPr/>
        </p:nvGrpSpPr>
        <p:grpSpPr>
          <a:xfrm>
            <a:off x="100065" y="709952"/>
            <a:ext cx="2414822" cy="4099912"/>
            <a:chOff x="208176" y="135718"/>
            <a:chExt cx="2414822" cy="4099912"/>
          </a:xfrm>
        </p:grpSpPr>
        <p:pic>
          <p:nvPicPr>
            <p:cNvPr id="23" name="Picture 22">
              <a:extLst>
                <a:ext uri="{FF2B5EF4-FFF2-40B4-BE49-F238E27FC236}">
                  <a16:creationId xmlns:a16="http://schemas.microsoft.com/office/drawing/2014/main" id="{8C1F5C42-279E-BE42-BA46-85BC8316C009}"/>
                </a:ext>
              </a:extLst>
            </p:cNvPr>
            <p:cNvPicPr>
              <a:picLocks noChangeAspect="1"/>
            </p:cNvPicPr>
            <p:nvPr/>
          </p:nvPicPr>
          <p:blipFill>
            <a:blip r:embed="rId6"/>
            <a:stretch>
              <a:fillRect/>
            </a:stretch>
          </p:blipFill>
          <p:spPr>
            <a:xfrm>
              <a:off x="208176" y="135718"/>
              <a:ext cx="2413977" cy="3277160"/>
            </a:xfrm>
            <a:prstGeom prst="rect">
              <a:avLst/>
            </a:prstGeom>
          </p:spPr>
        </p:pic>
        <p:pic>
          <p:nvPicPr>
            <p:cNvPr id="24" name="Picture 23">
              <a:extLst>
                <a:ext uri="{FF2B5EF4-FFF2-40B4-BE49-F238E27FC236}">
                  <a16:creationId xmlns:a16="http://schemas.microsoft.com/office/drawing/2014/main" id="{20AF62F6-4639-9540-8054-B2BC6343A844}"/>
                </a:ext>
              </a:extLst>
            </p:cNvPr>
            <p:cNvPicPr>
              <a:picLocks noChangeAspect="1"/>
            </p:cNvPicPr>
            <p:nvPr/>
          </p:nvPicPr>
          <p:blipFill rotWithShape="1">
            <a:blip r:embed="rId7"/>
            <a:srcRect t="727"/>
            <a:stretch/>
          </p:blipFill>
          <p:spPr>
            <a:xfrm>
              <a:off x="213994" y="3408885"/>
              <a:ext cx="2409004" cy="826745"/>
            </a:xfrm>
            <a:prstGeom prst="rect">
              <a:avLst/>
            </a:prstGeom>
          </p:spPr>
        </p:pic>
      </p:grpSp>
      <p:pic>
        <p:nvPicPr>
          <p:cNvPr id="25" name="Picture 24">
            <a:extLst>
              <a:ext uri="{FF2B5EF4-FFF2-40B4-BE49-F238E27FC236}">
                <a16:creationId xmlns:a16="http://schemas.microsoft.com/office/drawing/2014/main" id="{D5FB2C5C-1A4C-8E43-A3E4-4C59B37A6D7E}"/>
              </a:ext>
            </a:extLst>
          </p:cNvPr>
          <p:cNvPicPr>
            <a:picLocks noChangeAspect="1"/>
          </p:cNvPicPr>
          <p:nvPr/>
        </p:nvPicPr>
        <p:blipFill>
          <a:blip r:embed="rId8"/>
          <a:stretch>
            <a:fillRect/>
          </a:stretch>
        </p:blipFill>
        <p:spPr>
          <a:xfrm>
            <a:off x="4966764" y="2196666"/>
            <a:ext cx="2539071" cy="1082065"/>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469746" y="3772388"/>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736197" y="2344162"/>
            <a:ext cx="4031873"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1004</TotalTime>
  <Words>2530</Words>
  <Application>Microsoft Macintosh PowerPoint</Application>
  <PresentationFormat>Custom</PresentationFormat>
  <Paragraphs>199</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Ubuntu Light</vt:lpstr>
      <vt:lpstr>Ubuntu</vt:lpstr>
      <vt:lpstr>Noto Sans Mono CJK TC Regular</vt:lpstr>
      <vt:lpstr>Calibri</vt:lpstr>
      <vt:lpstr>Arial</vt:lpstr>
      <vt:lpstr>Marvel</vt:lpstr>
      <vt:lpstr>Noto Sans Mono CJK TC Bold</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408</cp:revision>
  <cp:lastPrinted>2020-12-15T18:03:59Z</cp:lastPrinted>
  <dcterms:created xsi:type="dcterms:W3CDTF">2020-03-02T18:23:14Z</dcterms:created>
  <dcterms:modified xsi:type="dcterms:W3CDTF">2020-12-16T06:25:18Z</dcterms:modified>
</cp:coreProperties>
</file>